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73" r:id="rId2"/>
    <p:sldId id="1239" r:id="rId3"/>
    <p:sldId id="1240" r:id="rId4"/>
    <p:sldId id="1232" r:id="rId5"/>
    <p:sldId id="1241" r:id="rId6"/>
    <p:sldId id="1238" r:id="rId7"/>
    <p:sldId id="1225" r:id="rId8"/>
    <p:sldId id="1235" r:id="rId9"/>
    <p:sldId id="1234" r:id="rId10"/>
    <p:sldId id="1236" r:id="rId11"/>
    <p:sldId id="1237" r:id="rId12"/>
    <p:sldId id="1226" r:id="rId13"/>
    <p:sldId id="1222" r:id="rId14"/>
    <p:sldId id="1227" r:id="rId15"/>
    <p:sldId id="1228" r:id="rId16"/>
    <p:sldId id="1229" r:id="rId17"/>
    <p:sldId id="1230" r:id="rId18"/>
    <p:sldId id="1231" r:id="rId19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32"/>
            <p14:sldId id="1241"/>
            <p14:sldId id="1238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24" autoAdjust="0"/>
    <p:restoredTop sz="93827" autoAdjust="0"/>
  </p:normalViewPr>
  <p:slideViewPr>
    <p:cSldViewPr snapToGrid="0">
      <p:cViewPr>
        <p:scale>
          <a:sx n="95" d="100"/>
          <a:sy n="95" d="100"/>
        </p:scale>
        <p:origin x="120" y="696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[Shipments_Daten_SCa.xlsx]Tabelle4!PivotTable2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181404266064875E-2"/>
          <c:y val="3.3137570838734427E-2"/>
          <c:w val="0.77751954860176575"/>
          <c:h val="0.88951898993581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Tabelle4!$B$3</c:f>
              <c:strCache>
                <c:ptCount val="1"/>
                <c:pt idx="0">
                  <c:v>Summe von total_revenue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Tabelle4!$B$4:$B$33</c:f>
              <c:numCache>
                <c:formatCode>_-* #,##0_-;\-* #,##0_-;_-* "-"??_-;_-@_-</c:formatCode>
                <c:ptCount val="29"/>
                <c:pt idx="0">
                  <c:v>1354755</c:v>
                </c:pt>
                <c:pt idx="1">
                  <c:v>676950</c:v>
                </c:pt>
                <c:pt idx="2">
                  <c:v>370200</c:v>
                </c:pt>
                <c:pt idx="3">
                  <c:v>88480</c:v>
                </c:pt>
                <c:pt idx="4">
                  <c:v>1100</c:v>
                </c:pt>
                <c:pt idx="5">
                  <c:v>203200</c:v>
                </c:pt>
                <c:pt idx="6">
                  <c:v>108435</c:v>
                </c:pt>
                <c:pt idx="7">
                  <c:v>1267735</c:v>
                </c:pt>
                <c:pt idx="8">
                  <c:v>49524020</c:v>
                </c:pt>
                <c:pt idx="9">
                  <c:v>82334</c:v>
                </c:pt>
                <c:pt idx="10">
                  <c:v>1500</c:v>
                </c:pt>
                <c:pt idx="11">
                  <c:v>443190</c:v>
                </c:pt>
                <c:pt idx="12">
                  <c:v>87488</c:v>
                </c:pt>
                <c:pt idx="13">
                  <c:v>84853</c:v>
                </c:pt>
                <c:pt idx="14">
                  <c:v>786060</c:v>
                </c:pt>
                <c:pt idx="15">
                  <c:v>3189030</c:v>
                </c:pt>
                <c:pt idx="16">
                  <c:v>109846</c:v>
                </c:pt>
                <c:pt idx="17">
                  <c:v>20876</c:v>
                </c:pt>
                <c:pt idx="18">
                  <c:v>1190</c:v>
                </c:pt>
                <c:pt idx="19">
                  <c:v>683335</c:v>
                </c:pt>
                <c:pt idx="20">
                  <c:v>1500</c:v>
                </c:pt>
                <c:pt idx="21">
                  <c:v>3212528</c:v>
                </c:pt>
                <c:pt idx="22">
                  <c:v>262585</c:v>
                </c:pt>
                <c:pt idx="23">
                  <c:v>49908</c:v>
                </c:pt>
                <c:pt idx="24">
                  <c:v>4312736</c:v>
                </c:pt>
                <c:pt idx="25">
                  <c:v>178580</c:v>
                </c:pt>
                <c:pt idx="26">
                  <c:v>13432</c:v>
                </c:pt>
                <c:pt idx="27">
                  <c:v>88649</c:v>
                </c:pt>
                <c:pt idx="28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C-8C4D-97D7-0E5EE680A93F}"/>
            </c:ext>
          </c:extLst>
        </c:ser>
        <c:ser>
          <c:idx val="1"/>
          <c:order val="1"/>
          <c:tx>
            <c:strRef>
              <c:f>Tabelle4!$C$3</c:f>
              <c:strCache>
                <c:ptCount val="1"/>
                <c:pt idx="0">
                  <c:v>Summe von total_cost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Tabelle4!$C$4:$C$33</c:f>
              <c:numCache>
                <c:formatCode>_-* #,##0_-;\-* #,##0_-;_-* "-"??_-;_-@_-</c:formatCode>
                <c:ptCount val="29"/>
                <c:pt idx="0">
                  <c:v>1198428</c:v>
                </c:pt>
                <c:pt idx="1">
                  <c:v>662254</c:v>
                </c:pt>
                <c:pt idx="2">
                  <c:v>339878</c:v>
                </c:pt>
                <c:pt idx="3">
                  <c:v>81499</c:v>
                </c:pt>
                <c:pt idx="4">
                  <c:v>800</c:v>
                </c:pt>
                <c:pt idx="5">
                  <c:v>167898</c:v>
                </c:pt>
                <c:pt idx="6">
                  <c:v>107835</c:v>
                </c:pt>
                <c:pt idx="7">
                  <c:v>1163202</c:v>
                </c:pt>
                <c:pt idx="8">
                  <c:v>46567386</c:v>
                </c:pt>
                <c:pt idx="9">
                  <c:v>73401</c:v>
                </c:pt>
                <c:pt idx="10">
                  <c:v>1410</c:v>
                </c:pt>
                <c:pt idx="11">
                  <c:v>404180</c:v>
                </c:pt>
                <c:pt idx="12">
                  <c:v>82958</c:v>
                </c:pt>
                <c:pt idx="13">
                  <c:v>63438</c:v>
                </c:pt>
                <c:pt idx="14">
                  <c:v>762272</c:v>
                </c:pt>
                <c:pt idx="15">
                  <c:v>2948668</c:v>
                </c:pt>
                <c:pt idx="16">
                  <c:v>95263</c:v>
                </c:pt>
                <c:pt idx="17">
                  <c:v>18907</c:v>
                </c:pt>
                <c:pt idx="18">
                  <c:v>1100</c:v>
                </c:pt>
                <c:pt idx="19">
                  <c:v>676198</c:v>
                </c:pt>
                <c:pt idx="20">
                  <c:v>1250</c:v>
                </c:pt>
                <c:pt idx="21">
                  <c:v>3122048</c:v>
                </c:pt>
                <c:pt idx="22">
                  <c:v>196688</c:v>
                </c:pt>
                <c:pt idx="23">
                  <c:v>46576</c:v>
                </c:pt>
                <c:pt idx="24">
                  <c:v>4310591</c:v>
                </c:pt>
                <c:pt idx="25">
                  <c:v>164188</c:v>
                </c:pt>
                <c:pt idx="26">
                  <c:v>13270</c:v>
                </c:pt>
                <c:pt idx="27">
                  <c:v>77478</c:v>
                </c:pt>
                <c:pt idx="28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C-8C4D-97D7-0E5EE680A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1710767"/>
        <c:axId val="895984879"/>
      </c:barChart>
      <c:catAx>
        <c:axId val="86171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5984879"/>
        <c:crosses val="autoZero"/>
        <c:auto val="1"/>
        <c:lblAlgn val="ctr"/>
        <c:lblOffset val="100"/>
        <c:noMultiLvlLbl val="0"/>
      </c:catAx>
      <c:valAx>
        <c:axId val="89598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171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23211567913374"/>
          <c:y val="0.28524460573450522"/>
          <c:w val="0.10650111587205938"/>
          <c:h val="0.34347415657739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57ABE3-B971-430B-B5B0-68DA50CC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83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CCA8F2-BA59-4E0C-9F6B-31FCDCC60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1198126"/>
            <a:ext cx="5831840" cy="3599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79" y="1198126"/>
            <a:ext cx="5831840" cy="3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Visuelle Exploration 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Datenbereinigung</a:t>
            </a:r>
          </a:p>
          <a:p>
            <a:pPr>
              <a:buFont typeface="+mj-lt"/>
              <a:buAutoNum type="arabicPeriod"/>
            </a:pPr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847737" cy="36073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4" y="1795903"/>
            <a:ext cx="5660909" cy="34921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841DB-AD6F-EB49-9EF5-A8F94E4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Kosten und Umsatz nach Länder </a:t>
            </a:r>
            <a:r>
              <a:rPr lang="de-DE" dirty="0">
                <a:solidFill>
                  <a:srgbClr val="FF0000"/>
                </a:solidFill>
              </a:rPr>
              <a:t>(Excel)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3B81A06-B2F5-6447-B858-B824DA2C2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273106"/>
              </p:ext>
            </p:extLst>
          </p:nvPr>
        </p:nvGraphicFramePr>
        <p:xfrm>
          <a:off x="1213944" y="1696065"/>
          <a:ext cx="10496275" cy="472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76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148</Words>
  <Application>Microsoft Macintosh PowerPoint</Application>
  <PresentationFormat>Breitbild</PresentationFormat>
  <Paragraphs>34</Paragraphs>
  <Slides>18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1.1 Lane-Domain und Fulfillment-Strategie</vt:lpstr>
      <vt:lpstr>1.2 Kosten und Umsatz nach Länder (Excel)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183</cp:revision>
  <dcterms:created xsi:type="dcterms:W3CDTF">2016-03-29T14:22:37Z</dcterms:created>
  <dcterms:modified xsi:type="dcterms:W3CDTF">2021-02-14T18:14:12Z</dcterms:modified>
</cp:coreProperties>
</file>